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53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647223-6CAF-8047-8F30-4BD087A85B89}"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357089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47223-6CAF-8047-8F30-4BD087A85B89}"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9178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47223-6CAF-8047-8F30-4BD087A85B89}"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263265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647223-6CAF-8047-8F30-4BD087A85B89}"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415595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47223-6CAF-8047-8F30-4BD087A85B89}" type="datetimeFigureOut">
              <a:rPr lang="en-US" smtClean="0"/>
              <a:t>10/6/19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168615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647223-6CAF-8047-8F30-4BD087A85B89}" type="datetimeFigureOut">
              <a:rPr lang="en-US" smtClean="0"/>
              <a:t>10/6/19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97076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647223-6CAF-8047-8F30-4BD087A85B89}" type="datetimeFigureOut">
              <a:rPr lang="en-US" smtClean="0"/>
              <a:t>10/6/19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585748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647223-6CAF-8047-8F30-4BD087A85B89}" type="datetimeFigureOut">
              <a:rPr lang="en-US" smtClean="0"/>
              <a:t>10/6/19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420551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47223-6CAF-8047-8F30-4BD087A85B89}" type="datetimeFigureOut">
              <a:rPr lang="en-US" smtClean="0"/>
              <a:t>10/6/19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3399466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47223-6CAF-8047-8F30-4BD087A85B89}" type="datetimeFigureOut">
              <a:rPr lang="en-US" smtClean="0"/>
              <a:t>10/6/19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422321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47223-6CAF-8047-8F30-4BD087A85B89}" type="datetimeFigureOut">
              <a:rPr lang="en-US" smtClean="0"/>
              <a:t>10/6/19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74FD8-B40A-614B-8A5B-04485CFEE00D}" type="slidenum">
              <a:rPr lang="en-US" smtClean="0"/>
              <a:t>‹#›</a:t>
            </a:fld>
            <a:endParaRPr lang="en-US"/>
          </a:p>
        </p:txBody>
      </p:sp>
    </p:spTree>
    <p:extLst>
      <p:ext uri="{BB962C8B-B14F-4D97-AF65-F5344CB8AC3E}">
        <p14:creationId xmlns:p14="http://schemas.microsoft.com/office/powerpoint/2010/main" val="4220365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647223-6CAF-8047-8F30-4BD087A85B89}" type="datetimeFigureOut">
              <a:rPr lang="en-US" smtClean="0"/>
              <a:t>10/6/19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4F74FD8-B40A-614B-8A5B-04485CFEE00D}" type="slidenum">
              <a:rPr lang="en-US" smtClean="0"/>
              <a:t>‹#›</a:t>
            </a:fld>
            <a:endParaRPr lang="en-US"/>
          </a:p>
        </p:txBody>
      </p:sp>
    </p:spTree>
    <p:extLst>
      <p:ext uri="{BB962C8B-B14F-4D97-AF65-F5344CB8AC3E}">
        <p14:creationId xmlns:p14="http://schemas.microsoft.com/office/powerpoint/2010/main" val="234018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Calibri"/>
            </a:endParaRPr>
          </a:p>
        </p:txBody>
      </p:sp>
      <p:sp>
        <p:nvSpPr>
          <p:cNvPr id="12" name="Rectangle 11">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US" sz="1400">
              <a:solidFill>
                <a:prstClr val="white"/>
              </a:solidFill>
              <a:latin typeface="Calibri"/>
            </a:endParaRPr>
          </a:p>
        </p:txBody>
      </p:sp>
      <p:pic>
        <p:nvPicPr>
          <p:cNvPr id="5" name="Picture 4" descr="A sign on a dirt road&#10;&#10;Description automatically generated">
            <a:extLst>
              <a:ext uri="{FF2B5EF4-FFF2-40B4-BE49-F238E27FC236}">
                <a16:creationId xmlns:a16="http://schemas.microsoft.com/office/drawing/2014/main" xmlns="" id="{B44AF49D-8431-AA47-A68D-BF4C1AA09E37}"/>
              </a:ext>
            </a:extLst>
          </p:cNvPr>
          <p:cNvPicPr>
            <a:picLocks noChangeAspect="1"/>
          </p:cNvPicPr>
          <p:nvPr/>
        </p:nvPicPr>
        <p:blipFill>
          <a:blip r:embed="rId2"/>
          <a:stretch>
            <a:fillRect/>
          </a:stretch>
        </p:blipFill>
        <p:spPr>
          <a:xfrm>
            <a:off x="495611" y="482602"/>
            <a:ext cx="8152779" cy="4178300"/>
          </a:xfrm>
          <a:prstGeom prst="rect">
            <a:avLst/>
          </a:prstGeom>
        </p:spPr>
      </p:pic>
    </p:spTree>
    <p:extLst>
      <p:ext uri="{BB962C8B-B14F-4D97-AF65-F5344CB8AC3E}">
        <p14:creationId xmlns:p14="http://schemas.microsoft.com/office/powerpoint/2010/main" val="7741911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491490" y="273842"/>
            <a:ext cx="3840086" cy="1463517"/>
          </a:xfrm>
        </p:spPr>
        <p:txBody>
          <a:bodyPr>
            <a:normAutofit/>
          </a:bodyPr>
          <a:lstStyle/>
          <a:p>
            <a:r>
              <a:rPr lang="en-US" b="1" dirty="0" smtClean="0">
                <a:latin typeface="+mn-lt"/>
              </a:rPr>
              <a:t>Three Primary Sources:</a:t>
            </a:r>
            <a:endParaRPr lang="en-US" b="1" dirty="0">
              <a:latin typeface="+mn-lt"/>
            </a:endParaRPr>
          </a:p>
        </p:txBody>
      </p:sp>
      <p:cxnSp>
        <p:nvCxnSpPr>
          <p:cNvPr id="15" name="Straight Arrow Connector 1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491491" y="1931276"/>
            <a:ext cx="3840085" cy="2596671"/>
          </a:xfrm>
        </p:spPr>
        <p:txBody>
          <a:bodyPr>
            <a:normAutofit/>
          </a:bodyPr>
          <a:lstStyle/>
          <a:p>
            <a:pPr marL="0" indent="0">
              <a:buNone/>
            </a:pPr>
            <a:r>
              <a:rPr lang="en-US" sz="1800" dirty="0" smtClean="0"/>
              <a:t>Satan, who is called “the accuser of the brethren.”</a:t>
            </a:r>
            <a:endParaRPr lang="en-US" sz="1800" dirty="0"/>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25426" r="27396" b="1"/>
          <a:stretch/>
        </p:blipFill>
        <p:spPr>
          <a:xfrm>
            <a:off x="4409137" y="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666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Revelation</a:t>
            </a:r>
            <a:r>
              <a:rPr lang="en-US" b="1" dirty="0" smtClean="0">
                <a:solidFill>
                  <a:srgbClr val="FFFFFF"/>
                </a:solidFill>
                <a:latin typeface="+mn-lt"/>
              </a:rPr>
              <a:t> 12:10</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62500" lnSpcReduction="20000"/>
          </a:bodyPr>
          <a:lstStyle/>
          <a:p>
            <a:pPr marL="0" indent="0">
              <a:buNone/>
            </a:pPr>
            <a:endParaRPr lang="en-US" sz="2800" dirty="0" smtClean="0"/>
          </a:p>
          <a:p>
            <a:pPr marL="0" indent="0">
              <a:buNone/>
            </a:pPr>
            <a:r>
              <a:rPr lang="en-US" dirty="0" smtClean="0">
                <a:solidFill>
                  <a:srgbClr val="FFFFFF"/>
                </a:solidFill>
              </a:rPr>
              <a:t>“</a:t>
            </a:r>
            <a:r>
              <a:rPr lang="en-US" dirty="0">
                <a:solidFill>
                  <a:srgbClr val="FFFFFF"/>
                </a:solidFill>
              </a:rPr>
              <a:t>And I heard a loud voice in heaven, saying, “Now the salvation and the power and the kingdom of our God and the authority of his Christ have come, for the accuser of our brothers</a:t>
            </a:r>
            <a:r>
              <a:rPr lang="en-US" baseline="30000" dirty="0">
                <a:solidFill>
                  <a:srgbClr val="FFFFFF"/>
                </a:solidFill>
              </a:rPr>
              <a:t> </a:t>
            </a:r>
            <a:r>
              <a:rPr lang="en-US" dirty="0">
                <a:solidFill>
                  <a:srgbClr val="FFFFFF"/>
                </a:solidFill>
              </a:rPr>
              <a:t>has been thrown down, who accuses them day and night before our God.</a:t>
            </a:r>
            <a:r>
              <a:rPr lang="en-US" dirty="0" smtClean="0">
                <a:solidFill>
                  <a:srgbClr val="FFFFFF"/>
                </a:solidFill>
              </a:rPr>
              <a:t>”</a:t>
            </a:r>
            <a:r>
              <a:rPr lang="en-US" dirty="0">
                <a:solidFill>
                  <a:srgbClr val="FFFFFF"/>
                </a:solidFill>
              </a:rPr>
              <a:t> </a:t>
            </a:r>
          </a:p>
          <a:p>
            <a:pPr marL="0" indent="0">
              <a:buNone/>
            </a:pPr>
            <a:endParaRPr lang="en-US" sz="32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352644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491490" y="273842"/>
            <a:ext cx="3840086" cy="1463517"/>
          </a:xfrm>
        </p:spPr>
        <p:txBody>
          <a:bodyPr>
            <a:normAutofit/>
          </a:bodyPr>
          <a:lstStyle/>
          <a:p>
            <a:r>
              <a:rPr lang="en-US" b="1" dirty="0" smtClean="0">
                <a:latin typeface="+mn-lt"/>
              </a:rPr>
              <a:t>Three Primary Sources:</a:t>
            </a:r>
            <a:endParaRPr lang="en-US" b="1" dirty="0">
              <a:latin typeface="+mn-lt"/>
            </a:endParaRPr>
          </a:p>
        </p:txBody>
      </p:sp>
      <p:cxnSp>
        <p:nvCxnSpPr>
          <p:cNvPr id="15" name="Straight Arrow Connector 1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491491" y="1931276"/>
            <a:ext cx="3840085" cy="2596671"/>
          </a:xfrm>
        </p:spPr>
        <p:txBody>
          <a:bodyPr>
            <a:normAutofit/>
          </a:bodyPr>
          <a:lstStyle/>
          <a:p>
            <a:pPr marL="0" indent="0">
              <a:buNone/>
            </a:pPr>
            <a:r>
              <a:rPr lang="en-US" sz="1800" dirty="0" smtClean="0"/>
              <a:t>Satan, who is called “the accuser of the brethren.”</a:t>
            </a:r>
          </a:p>
          <a:p>
            <a:pPr marL="0" indent="0">
              <a:buNone/>
            </a:pPr>
            <a:endParaRPr lang="en-US" sz="1800" dirty="0"/>
          </a:p>
          <a:p>
            <a:pPr marL="0" indent="0">
              <a:buNone/>
            </a:pPr>
            <a:r>
              <a:rPr lang="en-US" sz="1800" dirty="0" smtClean="0"/>
              <a:t>Our own weak conscience.</a:t>
            </a:r>
            <a:endParaRPr lang="en-US" sz="1800" dirty="0"/>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25426" r="27396" b="1"/>
          <a:stretch/>
        </p:blipFill>
        <p:spPr>
          <a:xfrm>
            <a:off x="4409137" y="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995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1 Corinthians 8:7–8 </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62500" lnSpcReduction="20000"/>
          </a:bodyPr>
          <a:lstStyle/>
          <a:p>
            <a:pPr marL="0" indent="0">
              <a:buNone/>
            </a:pPr>
            <a:endParaRPr lang="en-US" sz="2800" dirty="0" smtClean="0"/>
          </a:p>
          <a:p>
            <a:pPr marL="0" indent="0">
              <a:buNone/>
            </a:pPr>
            <a:r>
              <a:rPr lang="en-US" dirty="0" smtClean="0">
                <a:solidFill>
                  <a:srgbClr val="FFFFFF"/>
                </a:solidFill>
              </a:rPr>
              <a:t>However</a:t>
            </a:r>
            <a:r>
              <a:rPr lang="en-US" dirty="0">
                <a:solidFill>
                  <a:srgbClr val="FFFFFF"/>
                </a:solidFill>
              </a:rPr>
              <a:t>, not all possess this knowledge. But some, through former association with idols, eat food as really offered to an idol, and their conscience, being weak, is defiled. </a:t>
            </a:r>
            <a:r>
              <a:rPr lang="en-US" b="1" dirty="0">
                <a:solidFill>
                  <a:srgbClr val="FFFFFF"/>
                </a:solidFill>
              </a:rPr>
              <a:t>8 </a:t>
            </a:r>
            <a:r>
              <a:rPr lang="en-US" dirty="0">
                <a:solidFill>
                  <a:srgbClr val="FFFFFF"/>
                </a:solidFill>
              </a:rPr>
              <a:t>Food will not commend us to God. We are no worse off if we do not eat, and no better off if we do. </a:t>
            </a:r>
          </a:p>
          <a:p>
            <a:pPr marL="0" indent="0">
              <a:buNone/>
            </a:pPr>
            <a:endParaRPr lang="en-US" sz="32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314589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491490" y="273842"/>
            <a:ext cx="3840086" cy="1463517"/>
          </a:xfrm>
        </p:spPr>
        <p:txBody>
          <a:bodyPr>
            <a:normAutofit/>
          </a:bodyPr>
          <a:lstStyle/>
          <a:p>
            <a:r>
              <a:rPr lang="en-US" b="1" dirty="0" smtClean="0">
                <a:latin typeface="+mn-lt"/>
              </a:rPr>
              <a:t>Three Primary Sources:</a:t>
            </a:r>
            <a:endParaRPr lang="en-US" b="1" dirty="0">
              <a:latin typeface="+mn-lt"/>
            </a:endParaRPr>
          </a:p>
        </p:txBody>
      </p:sp>
      <p:cxnSp>
        <p:nvCxnSpPr>
          <p:cNvPr id="15" name="Straight Arrow Connector 1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491491" y="1931276"/>
            <a:ext cx="3840085" cy="2596671"/>
          </a:xfrm>
        </p:spPr>
        <p:txBody>
          <a:bodyPr>
            <a:normAutofit/>
          </a:bodyPr>
          <a:lstStyle/>
          <a:p>
            <a:pPr marL="0" indent="0">
              <a:buNone/>
            </a:pPr>
            <a:r>
              <a:rPr lang="en-US" sz="1800" dirty="0" smtClean="0"/>
              <a:t>Satan, who is called “the accuser of the brethren.”</a:t>
            </a:r>
          </a:p>
          <a:p>
            <a:pPr marL="0" indent="0">
              <a:buNone/>
            </a:pPr>
            <a:endParaRPr lang="en-US" sz="1800" dirty="0"/>
          </a:p>
          <a:p>
            <a:pPr marL="0" indent="0">
              <a:buNone/>
            </a:pPr>
            <a:r>
              <a:rPr lang="en-US" sz="1800" dirty="0" smtClean="0"/>
              <a:t>Our own weak conscience.</a:t>
            </a:r>
          </a:p>
          <a:p>
            <a:pPr marL="0" indent="0">
              <a:buNone/>
            </a:pPr>
            <a:endParaRPr lang="en-US" sz="1800" dirty="0"/>
          </a:p>
          <a:p>
            <a:pPr marL="0" indent="0">
              <a:buNone/>
            </a:pPr>
            <a:r>
              <a:rPr lang="en-US" sz="1800" dirty="0" smtClean="0"/>
              <a:t>Unreasonable relational expectations of others.</a:t>
            </a:r>
            <a:endParaRPr lang="en-US" sz="1800" dirty="0"/>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25426" r="27396" b="1"/>
          <a:stretch/>
        </p:blipFill>
        <p:spPr>
          <a:xfrm>
            <a:off x="4409137" y="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8709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alphaModFix/>
          </a:blip>
          <a:srcRect l="14221" t="-467" r="23513" b="-467"/>
          <a:stretch/>
        </p:blipFill>
        <p:spPr>
          <a:xfrm>
            <a:off x="3822700" y="7"/>
            <a:ext cx="5321072" cy="5143493"/>
          </a:xfrm>
          <a:prstGeom prst="rect">
            <a:avLst/>
          </a:prstGeom>
        </p:spPr>
      </p:pic>
      <p:pic>
        <p:nvPicPr>
          <p:cNvPr id="17" name="Picture 1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395111" y="476311"/>
            <a:ext cx="3951111" cy="4069419"/>
          </a:xfrm>
        </p:spPr>
        <p:txBody>
          <a:bodyPr anchor="ctr">
            <a:normAutofit fontScale="92500" lnSpcReduction="10000"/>
          </a:bodyPr>
          <a:lstStyle/>
          <a:p>
            <a:pPr marL="0" indent="0">
              <a:buNone/>
            </a:pPr>
            <a:endParaRPr lang="en-US" sz="3300"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Feelings of guilt are real and they can be paralyzing</a:t>
            </a:r>
            <a:r>
              <a:rPr lang="en-US" sz="2000" b="1" dirty="0" smtClean="0">
                <a:solidFill>
                  <a:schemeClr val="tx1">
                    <a:lumMod val="75000"/>
                    <a:lumOff val="25000"/>
                  </a:schemeClr>
                </a:solidFill>
              </a:rPr>
              <a:t>. </a:t>
            </a:r>
          </a:p>
          <a:p>
            <a:pPr marL="457200" indent="-457200">
              <a:buAutoNum type="arabicPeriod"/>
            </a:pPr>
            <a:endParaRPr lang="en-US" sz="2000" b="1"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God has given us a means to be truly forgiven and freed from paralyzing guilt.</a:t>
            </a:r>
          </a:p>
          <a:p>
            <a:pPr marL="457200" indent="-457200">
              <a:buAutoNum type="arabicPeriod"/>
            </a:pPr>
            <a:endParaRPr lang="en-US" sz="2000" b="1"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But, what about false guilt?</a:t>
            </a:r>
          </a:p>
          <a:p>
            <a:pPr marL="457200" indent="-457200">
              <a:buAutoNum type="arabicPeriod"/>
            </a:pPr>
            <a:endParaRPr lang="en-US" sz="2000" b="1"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Overcoming false guilt requires understanding the depth of God’s grace.</a:t>
            </a:r>
            <a:endParaRPr lang="en-US" sz="2000" b="1" dirty="0" smtClean="0">
              <a:solidFill>
                <a:schemeClr val="tx1">
                  <a:lumMod val="75000"/>
                  <a:lumOff val="25000"/>
                </a:schemeClr>
              </a:solidFill>
            </a:endParaRPr>
          </a:p>
          <a:p>
            <a:pPr marL="0" indent="0">
              <a:buNone/>
            </a:pP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272907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Psalm</a:t>
            </a:r>
            <a:r>
              <a:rPr lang="en-US" b="1" dirty="0" smtClean="0">
                <a:solidFill>
                  <a:srgbClr val="FFFFFF"/>
                </a:solidFill>
                <a:latin typeface="+mn-lt"/>
              </a:rPr>
              <a:t> </a:t>
            </a:r>
            <a:r>
              <a:rPr lang="en-US" b="1" dirty="0" smtClean="0">
                <a:solidFill>
                  <a:srgbClr val="FFFFFF"/>
                </a:solidFill>
                <a:latin typeface="+mn-lt"/>
              </a:rPr>
              <a:t>103</a:t>
            </a:r>
            <a:r>
              <a:rPr lang="en-US" b="1" dirty="0" smtClean="0">
                <a:solidFill>
                  <a:srgbClr val="FFFFFF"/>
                </a:solidFill>
                <a:latin typeface="+mn-lt"/>
              </a:rPr>
              <a:t>:</a:t>
            </a:r>
            <a:r>
              <a:rPr lang="en-US" b="1" dirty="0">
                <a:solidFill>
                  <a:srgbClr val="FFFFFF"/>
                </a:solidFill>
                <a:latin typeface="+mn-lt"/>
              </a:rPr>
              <a:t>8</a:t>
            </a:r>
            <a:r>
              <a:rPr lang="en-US" b="1" dirty="0" smtClean="0">
                <a:solidFill>
                  <a:srgbClr val="FFFFFF"/>
                </a:solidFill>
                <a:latin typeface="+mn-lt"/>
              </a:rPr>
              <a:t>–</a:t>
            </a:r>
            <a:r>
              <a:rPr lang="en-US" b="1" dirty="0">
                <a:solidFill>
                  <a:srgbClr val="FFFFFF"/>
                </a:solidFill>
                <a:latin typeface="+mn-lt"/>
              </a:rPr>
              <a:t>9</a:t>
            </a:r>
            <a:r>
              <a:rPr lang="en-US" b="1" dirty="0" smtClean="0">
                <a:solidFill>
                  <a:srgbClr val="FFFFFF"/>
                </a:solidFill>
                <a:latin typeface="+mn-lt"/>
              </a:rPr>
              <a:t> </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62500" lnSpcReduction="20000"/>
          </a:bodyPr>
          <a:lstStyle/>
          <a:p>
            <a:pPr marL="0" indent="0">
              <a:buNone/>
            </a:pPr>
            <a:endParaRPr lang="en-US" sz="2800" dirty="0" smtClean="0"/>
          </a:p>
          <a:p>
            <a:pPr marL="0" indent="0">
              <a:buNone/>
            </a:pPr>
            <a:r>
              <a:rPr lang="en-US" dirty="0">
                <a:solidFill>
                  <a:schemeClr val="bg1"/>
                </a:solidFill>
              </a:rPr>
              <a:t>The Lord is merciful and gracious, slow to anger and abounding in steadfast love. He will not always chide, nor will he keep his anger forever. He does not deal with us according to our sins, nor repay us according to our iniquities. </a:t>
            </a:r>
            <a:r>
              <a:rPr lang="en-US" dirty="0" smtClean="0">
                <a:effectLst/>
              </a:rPr>
              <a:t> </a:t>
            </a:r>
            <a:endParaRPr lang="en-US" sz="32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179500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Romans </a:t>
            </a:r>
            <a:r>
              <a:rPr lang="en-US" b="1" dirty="0">
                <a:solidFill>
                  <a:srgbClr val="FFFFFF"/>
                </a:solidFill>
                <a:latin typeface="+mn-lt"/>
              </a:rPr>
              <a:t>4</a:t>
            </a:r>
            <a:r>
              <a:rPr lang="en-US" b="1" dirty="0" smtClean="0">
                <a:solidFill>
                  <a:srgbClr val="FFFFFF"/>
                </a:solidFill>
                <a:latin typeface="+mn-lt"/>
              </a:rPr>
              <a:t>:7–8 </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92500" lnSpcReduction="20000"/>
          </a:bodyPr>
          <a:lstStyle/>
          <a:p>
            <a:pPr marL="0" indent="0">
              <a:buNone/>
            </a:pPr>
            <a:endParaRPr lang="en-US" sz="2800" dirty="0" smtClean="0">
              <a:solidFill>
                <a:srgbClr val="FFFFFF"/>
              </a:solidFill>
            </a:endParaRPr>
          </a:p>
          <a:p>
            <a:pPr marL="0" indent="0">
              <a:buNone/>
            </a:pPr>
            <a:r>
              <a:rPr lang="en-US" sz="2800" dirty="0" smtClean="0">
                <a:solidFill>
                  <a:srgbClr val="FFFFFF"/>
                </a:solidFill>
              </a:rPr>
              <a:t>Blessed </a:t>
            </a:r>
            <a:r>
              <a:rPr lang="en-US" sz="2800" dirty="0">
                <a:solidFill>
                  <a:srgbClr val="FFFFFF"/>
                </a:solidFill>
              </a:rPr>
              <a:t>are those whose lawless deeds are forgiven, and whose sins are covered; blessed is the man against whom the Lord will not count his sin</a:t>
            </a:r>
            <a:r>
              <a:rPr lang="en-US" sz="2800" dirty="0" smtClean="0">
                <a:solidFill>
                  <a:srgbClr val="FFFFFF"/>
                </a:solidFill>
              </a:rPr>
              <a:t>.</a:t>
            </a:r>
            <a:endParaRPr lang="en-US" sz="28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3256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E20EB187-900F-4AF5-813B-101456D9F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Calibri"/>
            </a:endParaRPr>
          </a:p>
        </p:txBody>
      </p:sp>
      <p:pic>
        <p:nvPicPr>
          <p:cNvPr id="3" name="Picture 2">
            <a:extLst>
              <a:ext uri="{FF2B5EF4-FFF2-40B4-BE49-F238E27FC236}">
                <a16:creationId xmlns:a16="http://schemas.microsoft.com/office/drawing/2014/main" xmlns="" id="{7BD650A8-7511-F440-8509-C37FF2B8C7F0}"/>
              </a:ext>
            </a:extLst>
          </p:cNvPr>
          <p:cNvPicPr>
            <a:picLocks noChangeAspect="1"/>
          </p:cNvPicPr>
          <p:nvPr/>
        </p:nvPicPr>
        <p:blipFill rotWithShape="1">
          <a:blip r:embed="rId2">
            <a:alphaModFix amt="50000"/>
          </a:blip>
          <a:srcRect t="4146" b="16349"/>
          <a:stretch/>
        </p:blipFill>
        <p:spPr>
          <a:xfrm>
            <a:off x="17" y="10"/>
            <a:ext cx="9143985" cy="5143493"/>
          </a:xfrm>
          <a:prstGeom prst="rect">
            <a:avLst/>
          </a:prstGeom>
        </p:spPr>
      </p:pic>
      <p:sp>
        <p:nvSpPr>
          <p:cNvPr id="4" name="TextBox 3">
            <a:extLst>
              <a:ext uri="{FF2B5EF4-FFF2-40B4-BE49-F238E27FC236}">
                <a16:creationId xmlns:a16="http://schemas.microsoft.com/office/drawing/2014/main" xmlns="" id="{38B61072-30B7-BF45-806E-5ABAF7E45EBC}"/>
              </a:ext>
            </a:extLst>
          </p:cNvPr>
          <p:cNvSpPr txBox="1"/>
          <p:nvPr/>
        </p:nvSpPr>
        <p:spPr>
          <a:xfrm>
            <a:off x="3290512" y="900114"/>
            <a:ext cx="5172878" cy="3343272"/>
          </a:xfrm>
          <a:prstGeom prst="rect">
            <a:avLst/>
          </a:prstGeom>
        </p:spPr>
        <p:txBody>
          <a:bodyPr vert="horz" lIns="68576" tIns="34289" rIns="68576" bIns="34289" rtlCol="0" anchor="ctr">
            <a:normAutofit/>
          </a:bodyPr>
          <a:lstStyle/>
          <a:p>
            <a:pPr defTabSz="685749">
              <a:lnSpc>
                <a:spcPct val="90000"/>
              </a:lnSpc>
              <a:spcBef>
                <a:spcPct val="0"/>
              </a:spcBef>
              <a:spcAft>
                <a:spcPts val="450"/>
              </a:spcAft>
            </a:pPr>
            <a:r>
              <a:rPr lang="en-US" sz="6000" b="1" dirty="0" smtClean="0">
                <a:solidFill>
                  <a:srgbClr val="FFFFFF"/>
                </a:solidFill>
              </a:rPr>
              <a:t>Defeating Debilitating Guilt</a:t>
            </a:r>
            <a:endParaRPr lang="en-US" sz="6000" b="1" dirty="0" smtClean="0">
              <a:solidFill>
                <a:srgbClr val="FFFFFF"/>
              </a:solidFill>
            </a:endParaRPr>
          </a:p>
        </p:txBody>
      </p:sp>
      <p:cxnSp>
        <p:nvCxnSpPr>
          <p:cNvPr id="11" name="Straight Connector 10">
            <a:extLst>
              <a:ext uri="{FF2B5EF4-FFF2-40B4-BE49-F238E27FC236}">
                <a16:creationId xmlns:a16="http://schemas.microsoft.com/office/drawing/2014/main" xmlns="" id="{624D17C8-E9C2-48A4-AA36-D7048A6CCC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1714500"/>
            <a:ext cx="0" cy="17145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xmlns="" id="{E20EB187-900F-4AF5-813B-101456D9F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749"/>
            <a:endParaRPr lang="en-US" sz="1400">
              <a:solidFill>
                <a:prstClr val="white"/>
              </a:solidFill>
              <a:latin typeface="Calibri"/>
            </a:endParaRPr>
          </a:p>
        </p:txBody>
      </p:sp>
      <p:pic>
        <p:nvPicPr>
          <p:cNvPr id="3" name="Picture 2">
            <a:extLst>
              <a:ext uri="{FF2B5EF4-FFF2-40B4-BE49-F238E27FC236}">
                <a16:creationId xmlns:a16="http://schemas.microsoft.com/office/drawing/2014/main" xmlns="" id="{7BD650A8-7511-F440-8509-C37FF2B8C7F0}"/>
              </a:ext>
            </a:extLst>
          </p:cNvPr>
          <p:cNvPicPr>
            <a:picLocks noChangeAspect="1"/>
          </p:cNvPicPr>
          <p:nvPr/>
        </p:nvPicPr>
        <p:blipFill rotWithShape="1">
          <a:blip r:embed="rId2">
            <a:alphaModFix amt="50000"/>
          </a:blip>
          <a:srcRect t="4146" b="16349"/>
          <a:stretch/>
        </p:blipFill>
        <p:spPr>
          <a:xfrm>
            <a:off x="17" y="10"/>
            <a:ext cx="9143985" cy="5143493"/>
          </a:xfrm>
          <a:prstGeom prst="rect">
            <a:avLst/>
          </a:prstGeom>
        </p:spPr>
      </p:pic>
      <p:sp>
        <p:nvSpPr>
          <p:cNvPr id="4" name="TextBox 3">
            <a:extLst>
              <a:ext uri="{FF2B5EF4-FFF2-40B4-BE49-F238E27FC236}">
                <a16:creationId xmlns:a16="http://schemas.microsoft.com/office/drawing/2014/main" xmlns="" id="{38B61072-30B7-BF45-806E-5ABAF7E45EBC}"/>
              </a:ext>
            </a:extLst>
          </p:cNvPr>
          <p:cNvSpPr txBox="1"/>
          <p:nvPr/>
        </p:nvSpPr>
        <p:spPr>
          <a:xfrm>
            <a:off x="3290512" y="900114"/>
            <a:ext cx="5172878" cy="3343272"/>
          </a:xfrm>
          <a:prstGeom prst="rect">
            <a:avLst/>
          </a:prstGeom>
        </p:spPr>
        <p:txBody>
          <a:bodyPr vert="horz" lIns="68576" tIns="34289" rIns="68576" bIns="34289" rtlCol="0" anchor="ctr">
            <a:normAutofit/>
          </a:bodyPr>
          <a:lstStyle/>
          <a:p>
            <a:pPr defTabSz="685749">
              <a:lnSpc>
                <a:spcPct val="90000"/>
              </a:lnSpc>
              <a:spcBef>
                <a:spcPct val="0"/>
              </a:spcBef>
              <a:spcAft>
                <a:spcPts val="450"/>
              </a:spcAft>
            </a:pPr>
            <a:r>
              <a:rPr lang="en-US" sz="6000" b="1" dirty="0" smtClean="0">
                <a:solidFill>
                  <a:srgbClr val="FFFFFF"/>
                </a:solidFill>
              </a:rPr>
              <a:t>Defeating Debilitating Guilt</a:t>
            </a:r>
            <a:endParaRPr lang="en-US" sz="6000" b="1" dirty="0" smtClean="0">
              <a:solidFill>
                <a:srgbClr val="FFFFFF"/>
              </a:solidFill>
            </a:endParaRPr>
          </a:p>
        </p:txBody>
      </p:sp>
      <p:cxnSp>
        <p:nvCxnSpPr>
          <p:cNvPr id="11" name="Straight Connector 10">
            <a:extLst>
              <a:ext uri="{FF2B5EF4-FFF2-40B4-BE49-F238E27FC236}">
                <a16:creationId xmlns:a16="http://schemas.microsoft.com/office/drawing/2014/main" xmlns="" id="{624D17C8-E9C2-48A4-AA36-D7048A6CCC4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041918" y="1714500"/>
            <a:ext cx="0" cy="17145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73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Guilt</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92500" lnSpcReduction="20000"/>
          </a:bodyPr>
          <a:lstStyle/>
          <a:p>
            <a:pPr marL="0" indent="0">
              <a:buNone/>
            </a:pPr>
            <a:endParaRPr lang="en-US" sz="2800" dirty="0" smtClean="0"/>
          </a:p>
          <a:p>
            <a:pPr marL="0" indent="0">
              <a:buNone/>
            </a:pPr>
            <a:r>
              <a:rPr lang="en-US" sz="3200" dirty="0" smtClean="0">
                <a:solidFill>
                  <a:srgbClr val="FFFFFF"/>
                </a:solidFill>
              </a:rPr>
              <a:t>A</a:t>
            </a:r>
            <a:r>
              <a:rPr lang="en-US" dirty="0" smtClean="0">
                <a:solidFill>
                  <a:srgbClr val="FFFFFF"/>
                </a:solidFill>
              </a:rPr>
              <a:t>n </a:t>
            </a:r>
            <a:r>
              <a:rPr lang="en-US" dirty="0">
                <a:solidFill>
                  <a:srgbClr val="FFFFFF"/>
                </a:solidFill>
              </a:rPr>
              <a:t>awareness of having done wrong or committed a crime, accompanied by feelings of shame and regret.</a:t>
            </a:r>
            <a:r>
              <a:rPr lang="en-US" dirty="0" smtClean="0">
                <a:solidFill>
                  <a:srgbClr val="FFFFFF"/>
                </a:solidFill>
                <a:effectLst/>
              </a:rPr>
              <a:t> </a:t>
            </a:r>
            <a:r>
              <a:rPr lang="en-US" dirty="0" smtClean="0">
                <a:solidFill>
                  <a:srgbClr val="FFFFFF"/>
                </a:solidFill>
              </a:rPr>
              <a:t> </a:t>
            </a:r>
            <a:r>
              <a:rPr lang="en-US" dirty="0" smtClean="0">
                <a:solidFill>
                  <a:srgbClr val="FFFFFF"/>
                </a:solidFill>
                <a:effectLst/>
              </a:rPr>
              <a:t> </a:t>
            </a:r>
            <a:endParaRPr lang="en-US" sz="32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155992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Guilt</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70000" lnSpcReduction="20000"/>
          </a:bodyPr>
          <a:lstStyle/>
          <a:p>
            <a:pPr marL="0" indent="0">
              <a:buNone/>
            </a:pPr>
            <a:endParaRPr lang="en-US" sz="2800" dirty="0" smtClean="0"/>
          </a:p>
          <a:p>
            <a:pPr marL="0" indent="0">
              <a:buNone/>
            </a:pPr>
            <a:r>
              <a:rPr lang="en-US" dirty="0" smtClean="0">
                <a:solidFill>
                  <a:srgbClr val="FFFFFF"/>
                </a:solidFill>
              </a:rPr>
              <a:t>A </a:t>
            </a:r>
            <a:r>
              <a:rPr lang="en-US" dirty="0">
                <a:solidFill>
                  <a:srgbClr val="FFFFFF"/>
                </a:solidFill>
              </a:rPr>
              <a:t>sense of shame at personal wrongdoing. Guilt implies being responsible for an offense or a wrongdoing. It is a situation that exists because one has done something forbidden or failed to do something that was required</a:t>
            </a:r>
            <a:r>
              <a:rPr lang="en-US" dirty="0" smtClean="0">
                <a:solidFill>
                  <a:srgbClr val="FFFFFF"/>
                </a:solidFill>
              </a:rPr>
              <a:t>.</a:t>
            </a:r>
            <a:r>
              <a:rPr lang="en-US" dirty="0"/>
              <a:t> </a:t>
            </a:r>
            <a:r>
              <a:rPr lang="en-US" dirty="0" smtClean="0">
                <a:effectLst/>
              </a:rPr>
              <a:t> </a:t>
            </a:r>
            <a:r>
              <a:rPr lang="en-US" dirty="0" smtClean="0">
                <a:solidFill>
                  <a:srgbClr val="FFFFFF"/>
                </a:solidFill>
                <a:effectLst/>
              </a:rPr>
              <a:t> </a:t>
            </a:r>
            <a:r>
              <a:rPr lang="en-US" dirty="0" smtClean="0">
                <a:solidFill>
                  <a:srgbClr val="FFFFFF"/>
                </a:solidFill>
              </a:rPr>
              <a:t> </a:t>
            </a:r>
            <a:r>
              <a:rPr lang="en-US" dirty="0" smtClean="0">
                <a:solidFill>
                  <a:srgbClr val="FFFFFF"/>
                </a:solidFill>
                <a:effectLst/>
              </a:rPr>
              <a:t> </a:t>
            </a:r>
            <a:endParaRPr lang="en-US" sz="32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674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alphaModFix/>
          </a:blip>
          <a:srcRect l="14221" t="-467" r="23513" b="-467"/>
          <a:stretch/>
        </p:blipFill>
        <p:spPr>
          <a:xfrm>
            <a:off x="3822700" y="7"/>
            <a:ext cx="5321072" cy="5143493"/>
          </a:xfrm>
          <a:prstGeom prst="rect">
            <a:avLst/>
          </a:prstGeom>
        </p:spPr>
      </p:pic>
      <p:pic>
        <p:nvPicPr>
          <p:cNvPr id="17" name="Picture 1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395111" y="476311"/>
            <a:ext cx="3951111" cy="4069419"/>
          </a:xfrm>
        </p:spPr>
        <p:txBody>
          <a:bodyPr anchor="ctr">
            <a:normAutofit/>
          </a:bodyPr>
          <a:lstStyle/>
          <a:p>
            <a:pPr marL="0" indent="0">
              <a:buNone/>
            </a:pPr>
            <a:endParaRPr lang="en-US" sz="3300"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Feelings of guilt are real and they can be paralyzing</a:t>
            </a:r>
            <a:r>
              <a:rPr lang="en-US" sz="2000" b="1" dirty="0" smtClean="0">
                <a:solidFill>
                  <a:schemeClr val="tx1">
                    <a:lumMod val="75000"/>
                    <a:lumOff val="25000"/>
                  </a:schemeClr>
                </a:solidFill>
              </a:rPr>
              <a:t>. </a:t>
            </a:r>
            <a:endParaRPr lang="en-US" sz="2000" b="1" dirty="0" smtClean="0">
              <a:solidFill>
                <a:schemeClr val="tx1">
                  <a:lumMod val="75000"/>
                  <a:lumOff val="25000"/>
                </a:schemeClr>
              </a:solidFill>
            </a:endParaRPr>
          </a:p>
          <a:p>
            <a:pPr marL="0" indent="0">
              <a:buNone/>
            </a:pP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1548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alphaModFix/>
          </a:blip>
          <a:srcRect l="14221" t="-467" r="23513" b="-467"/>
          <a:stretch/>
        </p:blipFill>
        <p:spPr>
          <a:xfrm>
            <a:off x="3822700" y="7"/>
            <a:ext cx="5321072" cy="5143493"/>
          </a:xfrm>
          <a:prstGeom prst="rect">
            <a:avLst/>
          </a:prstGeom>
        </p:spPr>
      </p:pic>
      <p:pic>
        <p:nvPicPr>
          <p:cNvPr id="17" name="Picture 1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395111" y="476311"/>
            <a:ext cx="3951111" cy="4069419"/>
          </a:xfrm>
        </p:spPr>
        <p:txBody>
          <a:bodyPr anchor="ctr">
            <a:normAutofit/>
          </a:bodyPr>
          <a:lstStyle/>
          <a:p>
            <a:pPr marL="0" indent="0">
              <a:buNone/>
            </a:pPr>
            <a:endParaRPr lang="en-US" sz="3300"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Feelings of guilt are real and they can be paralyzing</a:t>
            </a:r>
            <a:r>
              <a:rPr lang="en-US" sz="2000" b="1" dirty="0" smtClean="0">
                <a:solidFill>
                  <a:schemeClr val="tx1">
                    <a:lumMod val="75000"/>
                    <a:lumOff val="25000"/>
                  </a:schemeClr>
                </a:solidFill>
              </a:rPr>
              <a:t>. </a:t>
            </a:r>
          </a:p>
          <a:p>
            <a:pPr marL="457200" indent="-457200">
              <a:buAutoNum type="arabicPeriod"/>
            </a:pPr>
            <a:endParaRPr lang="en-US" sz="2000" b="1"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God has given us a means to be truly forgiven and freed from paralyzing guilt.</a:t>
            </a:r>
            <a:endParaRPr lang="en-US" sz="2000" b="1" dirty="0" smtClean="0">
              <a:solidFill>
                <a:schemeClr val="tx1">
                  <a:lumMod val="75000"/>
                  <a:lumOff val="25000"/>
                </a:schemeClr>
              </a:solidFill>
            </a:endParaRPr>
          </a:p>
          <a:p>
            <a:pPr marL="0" indent="0">
              <a:buNone/>
            </a:pP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129343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60" y="3429001"/>
            <a:ext cx="5293730" cy="1473200"/>
          </a:xfrm>
          <a:prstGeom prst="rect">
            <a:avLst/>
          </a:prstGeom>
          <a:solidFill>
            <a:srgbClr val="604E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393192" y="3575305"/>
            <a:ext cx="4945642" cy="1218908"/>
          </a:xfrm>
        </p:spPr>
        <p:txBody>
          <a:bodyPr>
            <a:normAutofit/>
          </a:bodyPr>
          <a:lstStyle/>
          <a:p>
            <a:pPr algn="r"/>
            <a:r>
              <a:rPr lang="en-US" b="1" dirty="0" smtClean="0">
                <a:solidFill>
                  <a:srgbClr val="FFFFFF"/>
                </a:solidFill>
                <a:latin typeface="+mn-lt"/>
              </a:rPr>
              <a:t>Acts 24:16</a:t>
            </a:r>
            <a:endParaRPr lang="en-US" sz="4400" b="1" dirty="0">
              <a:solidFill>
                <a:srgbClr val="FFFFFF"/>
              </a:solidFill>
              <a:latin typeface="+mn-lt"/>
            </a:endParaRPr>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4983" r="6947"/>
          <a:stretch/>
        </p:blipFill>
        <p:spPr>
          <a:xfrm>
            <a:off x="245660" y="241300"/>
            <a:ext cx="5293730" cy="3080544"/>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241300"/>
            <a:ext cx="3251710" cy="4660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endParaRPr lang="en-US" sz="140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6021990" y="522111"/>
            <a:ext cx="2568554" cy="4021667"/>
          </a:xfrm>
        </p:spPr>
        <p:txBody>
          <a:bodyPr anchor="ctr">
            <a:normAutofit fontScale="92500"/>
          </a:bodyPr>
          <a:lstStyle/>
          <a:p>
            <a:pPr marL="0" indent="0">
              <a:buNone/>
            </a:pPr>
            <a:endParaRPr lang="en-US" sz="2800" dirty="0" smtClean="0"/>
          </a:p>
          <a:p>
            <a:pPr marL="0" indent="0">
              <a:buNone/>
            </a:pPr>
            <a:r>
              <a:rPr lang="en-US" dirty="0"/>
              <a:t> </a:t>
            </a:r>
            <a:r>
              <a:rPr lang="en-US" dirty="0">
                <a:solidFill>
                  <a:srgbClr val="FFFFFF"/>
                </a:solidFill>
              </a:rPr>
              <a:t>“So I always take pains to have a clear conscience toward both God and man.”</a:t>
            </a:r>
          </a:p>
          <a:p>
            <a:pPr marL="0" indent="0">
              <a:buNone/>
            </a:pPr>
            <a:r>
              <a:rPr lang="en-US" dirty="0" smtClean="0">
                <a:effectLst/>
              </a:rPr>
              <a:t> </a:t>
            </a:r>
            <a:r>
              <a:rPr lang="en-US" dirty="0" smtClean="0">
                <a:solidFill>
                  <a:srgbClr val="FFFFFF"/>
                </a:solidFill>
                <a:effectLst/>
              </a:rPr>
              <a:t> </a:t>
            </a:r>
            <a:r>
              <a:rPr lang="en-US" dirty="0" smtClean="0">
                <a:solidFill>
                  <a:srgbClr val="FFFFFF"/>
                </a:solidFill>
              </a:rPr>
              <a:t> </a:t>
            </a:r>
            <a:r>
              <a:rPr lang="en-US" dirty="0" smtClean="0">
                <a:solidFill>
                  <a:srgbClr val="FFFFFF"/>
                </a:solidFill>
                <a:effectLst/>
              </a:rPr>
              <a:t> </a:t>
            </a:r>
            <a:endParaRPr lang="en-US" sz="3200" dirty="0">
              <a:solidFill>
                <a:srgbClr val="FFFFFF"/>
              </a:solidFill>
            </a:endParaRPr>
          </a:p>
          <a:p>
            <a:pPr marL="0" indent="0">
              <a:buNone/>
            </a:pPr>
            <a:endParaRPr lang="en-US" sz="2800" b="1" dirty="0">
              <a:solidFill>
                <a:schemeClr val="bg1"/>
              </a:solidFill>
            </a:endParaRPr>
          </a:p>
          <a:p>
            <a:pPr marL="0" indent="0">
              <a:buNone/>
            </a:pPr>
            <a:endParaRPr lang="en-US" sz="1500" dirty="0">
              <a:solidFill>
                <a:srgbClr val="FFFFFF"/>
              </a:solidFill>
            </a:endParaRPr>
          </a:p>
        </p:txBody>
      </p:sp>
    </p:spTree>
    <p:extLst>
      <p:ext uri="{BB962C8B-B14F-4D97-AF65-F5344CB8AC3E}">
        <p14:creationId xmlns:p14="http://schemas.microsoft.com/office/powerpoint/2010/main" val="11948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alphaModFix/>
          </a:blip>
          <a:srcRect l="14221" t="-467" r="23513" b="-467"/>
          <a:stretch/>
        </p:blipFill>
        <p:spPr>
          <a:xfrm>
            <a:off x="3822700" y="7"/>
            <a:ext cx="5321072" cy="5143493"/>
          </a:xfrm>
          <a:prstGeom prst="rect">
            <a:avLst/>
          </a:prstGeom>
        </p:spPr>
      </p:pic>
      <p:pic>
        <p:nvPicPr>
          <p:cNvPr id="17" name="Picture 1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395111" y="476311"/>
            <a:ext cx="3951111" cy="4069419"/>
          </a:xfrm>
        </p:spPr>
        <p:txBody>
          <a:bodyPr anchor="ctr">
            <a:normAutofit/>
          </a:bodyPr>
          <a:lstStyle/>
          <a:p>
            <a:pPr marL="0" indent="0">
              <a:buNone/>
            </a:pPr>
            <a:endParaRPr lang="en-US" sz="3300"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Feelings of guilt are real and they can be paralyzing</a:t>
            </a:r>
            <a:r>
              <a:rPr lang="en-US" sz="2000" b="1" dirty="0" smtClean="0">
                <a:solidFill>
                  <a:schemeClr val="tx1">
                    <a:lumMod val="75000"/>
                    <a:lumOff val="25000"/>
                  </a:schemeClr>
                </a:solidFill>
              </a:rPr>
              <a:t>. </a:t>
            </a:r>
          </a:p>
          <a:p>
            <a:pPr marL="457200" indent="-457200">
              <a:buAutoNum type="arabicPeriod"/>
            </a:pPr>
            <a:endParaRPr lang="en-US" sz="2000" b="1"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God has given us a means to be truly forgiven and freed from paralyzing guilt.</a:t>
            </a:r>
          </a:p>
          <a:p>
            <a:pPr marL="457200" indent="-457200">
              <a:buAutoNum type="arabicPeriod"/>
            </a:pPr>
            <a:endParaRPr lang="en-US" sz="2000" b="1" dirty="0">
              <a:solidFill>
                <a:schemeClr val="tx1">
                  <a:lumMod val="75000"/>
                  <a:lumOff val="25000"/>
                </a:schemeClr>
              </a:solidFill>
            </a:endParaRPr>
          </a:p>
          <a:p>
            <a:pPr marL="457200" indent="-457200">
              <a:buAutoNum type="arabicPeriod"/>
            </a:pPr>
            <a:r>
              <a:rPr lang="en-US" sz="2000" b="1" dirty="0" smtClean="0">
                <a:solidFill>
                  <a:schemeClr val="tx1">
                    <a:lumMod val="75000"/>
                    <a:lumOff val="25000"/>
                  </a:schemeClr>
                </a:solidFill>
              </a:rPr>
              <a:t>But, what about false guilt?</a:t>
            </a:r>
            <a:endParaRPr lang="en-US" sz="2000" b="1" dirty="0" smtClean="0">
              <a:solidFill>
                <a:schemeClr val="tx1">
                  <a:lumMod val="75000"/>
                  <a:lumOff val="25000"/>
                </a:schemeClr>
              </a:solidFill>
            </a:endParaRPr>
          </a:p>
          <a:p>
            <a:pPr marL="0" indent="0">
              <a:buNone/>
            </a:pP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70906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90E5A-F4C3-2449-8993-7AF705868E80}"/>
              </a:ext>
            </a:extLst>
          </p:cNvPr>
          <p:cNvSpPr>
            <a:spLocks noGrp="1"/>
          </p:cNvSpPr>
          <p:nvPr>
            <p:ph type="title"/>
          </p:nvPr>
        </p:nvSpPr>
        <p:spPr>
          <a:xfrm>
            <a:off x="491490" y="273842"/>
            <a:ext cx="3840086" cy="1463517"/>
          </a:xfrm>
        </p:spPr>
        <p:txBody>
          <a:bodyPr>
            <a:normAutofit/>
          </a:bodyPr>
          <a:lstStyle/>
          <a:p>
            <a:r>
              <a:rPr lang="en-US" b="1" dirty="0" smtClean="0">
                <a:latin typeface="+mn-lt"/>
              </a:rPr>
              <a:t>Three Primary Sources:</a:t>
            </a:r>
            <a:endParaRPr lang="en-US" b="1" dirty="0">
              <a:latin typeface="+mn-lt"/>
            </a:endParaRPr>
          </a:p>
        </p:txBody>
      </p:sp>
      <p:cxnSp>
        <p:nvCxnSpPr>
          <p:cNvPr id="15" name="Straight Arrow Connector 1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376B04A-8B65-574E-BFDD-338B9EC587CB}"/>
              </a:ext>
            </a:extLst>
          </p:cNvPr>
          <p:cNvSpPr>
            <a:spLocks noGrp="1"/>
          </p:cNvSpPr>
          <p:nvPr>
            <p:ph idx="1"/>
          </p:nvPr>
        </p:nvSpPr>
        <p:spPr>
          <a:xfrm>
            <a:off x="491491" y="1931276"/>
            <a:ext cx="3840085" cy="2596671"/>
          </a:xfrm>
        </p:spPr>
        <p:txBody>
          <a:bodyPr>
            <a:normAutofit/>
          </a:bodyPr>
          <a:lstStyle/>
          <a:p>
            <a:pPr marL="0" indent="0">
              <a:buNone/>
            </a:pPr>
            <a:endParaRPr lang="en-US" sz="1800" dirty="0"/>
          </a:p>
        </p:txBody>
      </p:sp>
      <p:pic>
        <p:nvPicPr>
          <p:cNvPr id="5" name="Picture 4" descr="A sign on a dirt road&#10;&#10;Description automatically generated">
            <a:extLst>
              <a:ext uri="{FF2B5EF4-FFF2-40B4-BE49-F238E27FC236}">
                <a16:creationId xmlns:a16="http://schemas.microsoft.com/office/drawing/2014/main" xmlns="" id="{D397B457-82ED-B843-8862-F89C8AE71A41}"/>
              </a:ext>
            </a:extLst>
          </p:cNvPr>
          <p:cNvPicPr>
            <a:picLocks noChangeAspect="1"/>
          </p:cNvPicPr>
          <p:nvPr/>
        </p:nvPicPr>
        <p:blipFill rotWithShape="1">
          <a:blip r:embed="rId2"/>
          <a:srcRect l="25426" r="27396" b="1"/>
          <a:stretch/>
        </p:blipFill>
        <p:spPr>
          <a:xfrm>
            <a:off x="4409137" y="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15723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TotalTime>
  <Words>317</Words>
  <Application>Microsoft Macintosh PowerPoint</Application>
  <PresentationFormat>On-screen Show (16:9)</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Guilt</vt:lpstr>
      <vt:lpstr>Guilt</vt:lpstr>
      <vt:lpstr>PowerPoint Presentation</vt:lpstr>
      <vt:lpstr>PowerPoint Presentation</vt:lpstr>
      <vt:lpstr>Acts 24:16</vt:lpstr>
      <vt:lpstr>PowerPoint Presentation</vt:lpstr>
      <vt:lpstr>Three Primary Sources:</vt:lpstr>
      <vt:lpstr>Three Primary Sources:</vt:lpstr>
      <vt:lpstr>Revelation 12:10</vt:lpstr>
      <vt:lpstr>Three Primary Sources:</vt:lpstr>
      <vt:lpstr>1 Corinthians 8:7–8 </vt:lpstr>
      <vt:lpstr>Three Primary Sources:</vt:lpstr>
      <vt:lpstr>PowerPoint Presentation</vt:lpstr>
      <vt:lpstr>Psalm 103:8–9 </vt:lpstr>
      <vt:lpstr>Romans 4:7–8 </vt:lpstr>
      <vt:lpstr>PowerPoint Presentation</vt:lpstr>
    </vt:vector>
  </TitlesOfParts>
  <Company>Harvest Bible Chapel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P. McGhee</dc:creator>
  <cp:lastModifiedBy>Daniel P. McGhee</cp:lastModifiedBy>
  <cp:revision>4</cp:revision>
  <dcterms:created xsi:type="dcterms:W3CDTF">2019-10-06T10:48:41Z</dcterms:created>
  <dcterms:modified xsi:type="dcterms:W3CDTF">2019-10-06T12:34:19Z</dcterms:modified>
</cp:coreProperties>
</file>