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59" r:id="rId2"/>
    <p:sldId id="273" r:id="rId3"/>
    <p:sldId id="288" r:id="rId4"/>
    <p:sldId id="287" r:id="rId5"/>
    <p:sldId id="286" r:id="rId6"/>
    <p:sldId id="285" r:id="rId7"/>
    <p:sldId id="289" r:id="rId8"/>
    <p:sldId id="283" r:id="rId9"/>
    <p:sldId id="292" r:id="rId10"/>
    <p:sldId id="293" r:id="rId11"/>
    <p:sldId id="290" r:id="rId12"/>
    <p:sldId id="291" r:id="rId13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3"/>
    <p:restoredTop sz="94613"/>
  </p:normalViewPr>
  <p:slideViewPr>
    <p:cSldViewPr snapToGrid="0" snapToObjects="1">
      <p:cViewPr varScale="1">
        <p:scale>
          <a:sx n="143" d="100"/>
          <a:sy n="143" d="100"/>
        </p:scale>
        <p:origin x="536" y="184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C8D99E-3ABE-3B49-A970-00D51F9D1A4E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821D38-2B61-684D-8E44-0CC10D744B2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6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7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7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8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9" y="1279261"/>
            <a:ext cx="4041775" cy="53313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9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27541"/>
            <a:ext cx="3008313" cy="96837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195919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3"/>
            <a:ext cx="5486400" cy="6707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6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1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0E378-4E7E-7B42-BF98-334208645237}" type="datetimeFigureOut">
              <a:rPr lang="en-US" smtClean="0"/>
              <a:pPr/>
              <a:t>3/8/19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0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0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A338E-21CB-DD4B-9303-AB579A160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Sovereign Father (1-4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</a:t>
            </a:r>
            <a:r>
              <a:rPr lang="en-US" b="1" dirty="0" smtClean="0">
                <a:solidFill>
                  <a:schemeClr val="bg1"/>
                </a:solidFill>
              </a:rPr>
              <a:t>Caring Father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Be persistent: He is listening! (5-10)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Be hopeful: He is good! (11-13) </a:t>
            </a:r>
            <a:endParaRPr lang="en-US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283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659" y="385482"/>
            <a:ext cx="8498542" cy="52174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bg1"/>
                </a:solidFill>
              </a:rPr>
              <a:t> “</a:t>
            </a:r>
            <a:r>
              <a:rPr lang="en-US" sz="1600" dirty="0">
                <a:solidFill>
                  <a:schemeClr val="bg1"/>
                </a:solidFill>
              </a:rPr>
              <a:t>Were it not for the work of the Holy Spirit there would be no gospel, no faith, no church, no Christianity in the world at all.” (Packer, p. 69)</a:t>
            </a:r>
          </a:p>
          <a:p>
            <a:pPr lvl="0"/>
            <a:endParaRPr lang="en-US" sz="700" dirty="0" smtClean="0">
              <a:solidFill>
                <a:schemeClr val="bg1"/>
              </a:solidFill>
            </a:endParaRPr>
          </a:p>
          <a:p>
            <a:pPr lvl="0"/>
            <a:r>
              <a:rPr lang="en-US" sz="1600" dirty="0" smtClean="0">
                <a:solidFill>
                  <a:schemeClr val="bg1"/>
                </a:solidFill>
              </a:rPr>
              <a:t>He </a:t>
            </a:r>
            <a:r>
              <a:rPr lang="en-US" sz="1600" dirty="0">
                <a:solidFill>
                  <a:schemeClr val="bg1"/>
                </a:solidFill>
              </a:rPr>
              <a:t>bears witness of Christ and glorifies </a:t>
            </a:r>
            <a:r>
              <a:rPr lang="en-US" sz="1600" dirty="0" smtClean="0">
                <a:solidFill>
                  <a:schemeClr val="bg1"/>
                </a:solidFill>
              </a:rPr>
              <a:t>Him </a:t>
            </a:r>
            <a:r>
              <a:rPr lang="en-US" sz="1600" dirty="0">
                <a:solidFill>
                  <a:schemeClr val="bg1"/>
                </a:solidFill>
              </a:rPr>
              <a:t>(John 15:26; 16:14-15).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He is sent by Christ as another counselor/helper/advocate (John 14:16-17).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He unifies (Eph 4:3; Phil 2:1-2), guides (Acts 20:28), and builds up (Acts 9:31) the church.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Imparts spiritual life to spiritually dead individuals (John 3:3-8).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Indwells believers permanently (1 Cor 3:16) and seals them with divine ownership and eternal security (Eph 1:13), being the guarantee of their inheritance in Christ (Eph 1:14).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Assures believers of their status as God’s children (Rom 8:16).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Sanctifies believers, setting them apart from sin and toward godliness (2 Thess 2:13; 2 Cor </a:t>
            </a:r>
            <a:r>
              <a:rPr lang="en-US" sz="1600" dirty="0" smtClean="0">
                <a:solidFill>
                  <a:schemeClr val="bg1"/>
                </a:solidFill>
              </a:rPr>
              <a:t>3:18</a:t>
            </a:r>
            <a:r>
              <a:rPr lang="en-US" sz="1600" dirty="0">
                <a:solidFill>
                  <a:schemeClr val="bg1"/>
                </a:solidFill>
              </a:rPr>
              <a:t>).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Illuminates believers’ minds to understand the significance of Scripture (1 Cor 2:14; 1 John 2:27).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Fills (controls) believers as they submit to his Word (Eph 5:18; Col 3:16).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Intercedes for believers as they pray (Rom 8:26; Eph 2:18).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Empowers believers to witness (Acts 1:8).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Imparts spiritual gifts to believers (1 Cor 12:11).  </a:t>
            </a:r>
          </a:p>
          <a:p>
            <a:pPr lvl="0"/>
            <a:r>
              <a:rPr lang="en-US" sz="1600" dirty="0">
                <a:solidFill>
                  <a:schemeClr val="bg1"/>
                </a:solidFill>
              </a:rPr>
              <a:t>Leads believers in righteousness (Rom 8:14; 14:17) and produces fruit in their lives: love, joy, peace, patience, kindness, goodness, faithfulness, gentleness, self-control (Gal 5:22-23</a:t>
            </a:r>
            <a:r>
              <a:rPr lang="en-US" sz="1600" dirty="0" smtClean="0">
                <a:solidFill>
                  <a:schemeClr val="bg1"/>
                </a:solidFill>
              </a:rPr>
              <a:t>).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4346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Living It Out: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900"/>
              </a:spcAft>
            </a:pPr>
            <a:r>
              <a:rPr lang="en-US" dirty="0" smtClean="0">
                <a:solidFill>
                  <a:schemeClr val="bg1"/>
                </a:solidFill>
              </a:rPr>
              <a:t>Commit to pray according to Christ’s pattern for the next seven days.</a:t>
            </a:r>
          </a:p>
          <a:p>
            <a:pPr>
              <a:spcAft>
                <a:spcPts val="900"/>
              </a:spcAft>
            </a:pPr>
            <a:r>
              <a:rPr lang="en-US" dirty="0" smtClean="0">
                <a:solidFill>
                  <a:schemeClr val="bg1"/>
                </a:solidFill>
              </a:rPr>
              <a:t>Join the church family this Tuesday evening for an hour of prayer (7-8pm).</a:t>
            </a:r>
          </a:p>
          <a:p>
            <a:pPr>
              <a:spcAft>
                <a:spcPts val="900"/>
              </a:spcAft>
            </a:pPr>
            <a:r>
              <a:rPr lang="en-US" dirty="0" smtClean="0">
                <a:solidFill>
                  <a:schemeClr val="bg1"/>
                </a:solidFill>
              </a:rPr>
              <a:t>Receive weekly prayer requests from the church family: text </a:t>
            </a:r>
            <a:r>
              <a:rPr lang="en-US" b="1" u="sng" dirty="0" smtClean="0">
                <a:solidFill>
                  <a:schemeClr val="bg1"/>
                </a:solidFill>
              </a:rPr>
              <a:t>Pray</a:t>
            </a:r>
            <a:r>
              <a:rPr lang="en-US" dirty="0" smtClean="0">
                <a:solidFill>
                  <a:schemeClr val="bg1"/>
                </a:solidFill>
              </a:rPr>
              <a:t> to 734.732.4900.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371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marR="0" lvl="0" indent="-514350" defTabSz="91440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41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Sovereign Father (1-4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1765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Sovereign Father (1-4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We need a </a:t>
            </a:r>
            <a:r>
              <a:rPr lang="en-US" dirty="0" smtClean="0">
                <a:solidFill>
                  <a:schemeClr val="bg1"/>
                </a:solidFill>
              </a:rPr>
              <a:t>proper view </a:t>
            </a:r>
            <a:r>
              <a:rPr lang="en-US" dirty="0">
                <a:solidFill>
                  <a:schemeClr val="bg1"/>
                </a:solidFill>
              </a:rPr>
              <a:t>of the </a:t>
            </a:r>
            <a:r>
              <a:rPr lang="en-US" dirty="0" smtClean="0">
                <a:solidFill>
                  <a:schemeClr val="bg1"/>
                </a:solidFill>
              </a:rPr>
              <a:t>Father.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07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Sovereign Father (1-4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We need a </a:t>
            </a:r>
            <a:r>
              <a:rPr lang="en-US" dirty="0" smtClean="0">
                <a:solidFill>
                  <a:schemeClr val="bg1"/>
                </a:solidFill>
              </a:rPr>
              <a:t>proper view </a:t>
            </a:r>
            <a:r>
              <a:rPr lang="en-US" dirty="0">
                <a:solidFill>
                  <a:schemeClr val="bg1"/>
                </a:solidFill>
              </a:rPr>
              <a:t>of the </a:t>
            </a:r>
            <a:r>
              <a:rPr lang="en-US" dirty="0" smtClean="0">
                <a:solidFill>
                  <a:schemeClr val="bg1"/>
                </a:solidFill>
              </a:rPr>
              <a:t>Father.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We </a:t>
            </a:r>
            <a:r>
              <a:rPr lang="en-US" dirty="0">
                <a:solidFill>
                  <a:schemeClr val="bg1"/>
                </a:solidFill>
              </a:rPr>
              <a:t>need the Father’s </a:t>
            </a:r>
            <a:r>
              <a:rPr lang="en-US" dirty="0" smtClean="0">
                <a:solidFill>
                  <a:schemeClr val="bg1"/>
                </a:solidFill>
              </a:rPr>
              <a:t>reign.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41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Sovereign Father (1-4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dirty="0">
                <a:solidFill>
                  <a:schemeClr val="bg1"/>
                </a:solidFill>
              </a:rPr>
              <a:t>We need a </a:t>
            </a:r>
            <a:r>
              <a:rPr lang="en-US" dirty="0" smtClean="0">
                <a:solidFill>
                  <a:schemeClr val="bg1"/>
                </a:solidFill>
              </a:rPr>
              <a:t>proper view </a:t>
            </a:r>
            <a:r>
              <a:rPr lang="en-US" dirty="0">
                <a:solidFill>
                  <a:schemeClr val="bg1"/>
                </a:solidFill>
              </a:rPr>
              <a:t>of the </a:t>
            </a:r>
            <a:r>
              <a:rPr lang="en-US" dirty="0" smtClean="0">
                <a:solidFill>
                  <a:schemeClr val="bg1"/>
                </a:solidFill>
              </a:rPr>
              <a:t>Father.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We </a:t>
            </a:r>
            <a:r>
              <a:rPr lang="en-US" dirty="0">
                <a:solidFill>
                  <a:schemeClr val="bg1"/>
                </a:solidFill>
              </a:rPr>
              <a:t>need the Father’s </a:t>
            </a:r>
            <a:r>
              <a:rPr lang="en-US" dirty="0" smtClean="0">
                <a:solidFill>
                  <a:schemeClr val="bg1"/>
                </a:solidFill>
              </a:rPr>
              <a:t>reign. </a:t>
            </a:r>
          </a:p>
          <a:p>
            <a:pPr lvl="1">
              <a:lnSpc>
                <a:spcPct val="150000"/>
              </a:lnSpc>
            </a:pPr>
            <a:r>
              <a:rPr lang="en-US" dirty="0" smtClean="0">
                <a:solidFill>
                  <a:schemeClr val="bg1"/>
                </a:solidFill>
              </a:rPr>
              <a:t>We </a:t>
            </a:r>
            <a:r>
              <a:rPr lang="en-US" dirty="0">
                <a:solidFill>
                  <a:schemeClr val="bg1"/>
                </a:solidFill>
              </a:rPr>
              <a:t>need the Father’s </a:t>
            </a:r>
            <a:r>
              <a:rPr lang="en-US" dirty="0" smtClean="0">
                <a:solidFill>
                  <a:schemeClr val="bg1"/>
                </a:solidFill>
              </a:rPr>
              <a:t>provision.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80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353670"/>
            <a:ext cx="8471647" cy="4258235"/>
          </a:xfrm>
        </p:spPr>
        <p:txBody>
          <a:bodyPr>
            <a:normAutofit fontScale="85000" lnSpcReduction="10000"/>
          </a:bodyPr>
          <a:lstStyle/>
          <a:p>
            <a:pPr marL="514350" lvl="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3800" b="1" dirty="0">
                <a:solidFill>
                  <a:schemeClr val="bg1"/>
                </a:solidFill>
              </a:rPr>
              <a:t>Pray to Your Sovereign Father (1-4</a:t>
            </a:r>
            <a:r>
              <a:rPr lang="en-US" sz="3800" b="1" dirty="0" smtClean="0">
                <a:solidFill>
                  <a:schemeClr val="bg1"/>
                </a:solidFill>
              </a:rPr>
              <a:t>)</a:t>
            </a:r>
          </a:p>
          <a:p>
            <a:pPr lvl="1">
              <a:lnSpc>
                <a:spcPct val="150000"/>
              </a:lnSpc>
            </a:pPr>
            <a:r>
              <a:rPr lang="en-US" sz="3300" dirty="0">
                <a:solidFill>
                  <a:schemeClr val="bg1"/>
                </a:solidFill>
              </a:rPr>
              <a:t>We need a </a:t>
            </a:r>
            <a:r>
              <a:rPr lang="en-US" sz="3300" dirty="0" smtClean="0">
                <a:solidFill>
                  <a:schemeClr val="bg1"/>
                </a:solidFill>
              </a:rPr>
              <a:t>proper view </a:t>
            </a:r>
            <a:r>
              <a:rPr lang="en-US" sz="3300" dirty="0">
                <a:solidFill>
                  <a:schemeClr val="bg1"/>
                </a:solidFill>
              </a:rPr>
              <a:t>of </a:t>
            </a:r>
            <a:r>
              <a:rPr lang="en-US" sz="3300" dirty="0" smtClean="0">
                <a:solidFill>
                  <a:schemeClr val="bg1"/>
                </a:solidFill>
              </a:rPr>
              <a:t>the Father. 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>
                <a:solidFill>
                  <a:schemeClr val="bg1"/>
                </a:solidFill>
              </a:rPr>
              <a:t>We </a:t>
            </a:r>
            <a:r>
              <a:rPr lang="en-US" sz="3300" dirty="0">
                <a:solidFill>
                  <a:schemeClr val="bg1"/>
                </a:solidFill>
              </a:rPr>
              <a:t>need the Father’s </a:t>
            </a:r>
            <a:r>
              <a:rPr lang="en-US" sz="3300" dirty="0" smtClean="0">
                <a:solidFill>
                  <a:schemeClr val="bg1"/>
                </a:solidFill>
              </a:rPr>
              <a:t>reign. 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>
                <a:solidFill>
                  <a:schemeClr val="bg1"/>
                </a:solidFill>
              </a:rPr>
              <a:t>We </a:t>
            </a:r>
            <a:r>
              <a:rPr lang="en-US" sz="3300" dirty="0">
                <a:solidFill>
                  <a:schemeClr val="bg1"/>
                </a:solidFill>
              </a:rPr>
              <a:t>need the Father’s </a:t>
            </a:r>
            <a:r>
              <a:rPr lang="en-US" sz="3300" dirty="0" smtClean="0">
                <a:solidFill>
                  <a:schemeClr val="bg1"/>
                </a:solidFill>
              </a:rPr>
              <a:t>provision. </a:t>
            </a:r>
          </a:p>
          <a:p>
            <a:pPr lvl="1">
              <a:lnSpc>
                <a:spcPct val="150000"/>
              </a:lnSpc>
            </a:pPr>
            <a:r>
              <a:rPr lang="en-US" sz="3300" dirty="0" smtClean="0">
                <a:solidFill>
                  <a:schemeClr val="bg1"/>
                </a:solidFill>
              </a:rPr>
              <a:t>We need the Father’s protection: from punishment, from bitterness, and from temptation.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146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Sovereign Father (1-4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</a:t>
            </a:r>
            <a:r>
              <a:rPr lang="en-US" b="1" dirty="0" smtClean="0">
                <a:solidFill>
                  <a:schemeClr val="bg1"/>
                </a:solidFill>
              </a:rPr>
              <a:t>Caring Father (5-13)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632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Sovereign Father (1-4</a:t>
            </a:r>
            <a:r>
              <a:rPr lang="en-US" b="1" dirty="0" smtClean="0">
                <a:solidFill>
                  <a:schemeClr val="bg1"/>
                </a:solidFill>
              </a:rPr>
              <a:t>)</a:t>
            </a:r>
          </a:p>
          <a:p>
            <a:pPr marL="514350" lvl="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  <a:p>
            <a:pPr marL="514350" lvl="0" indent="-514350">
              <a:buFont typeface="+mj-lt"/>
              <a:buAutoNum type="arabicPeriod"/>
            </a:pPr>
            <a:r>
              <a:rPr lang="en-US" b="1" dirty="0">
                <a:solidFill>
                  <a:schemeClr val="bg1"/>
                </a:solidFill>
              </a:rPr>
              <a:t>Pray to Your </a:t>
            </a:r>
            <a:r>
              <a:rPr lang="en-US" b="1" dirty="0" smtClean="0">
                <a:solidFill>
                  <a:schemeClr val="bg1"/>
                </a:solidFill>
              </a:rPr>
              <a:t>Caring Father</a:t>
            </a:r>
          </a:p>
          <a:p>
            <a:pPr lvl="1">
              <a:lnSpc>
                <a:spcPct val="150000"/>
              </a:lnSpc>
            </a:pPr>
            <a:r>
              <a:rPr lang="en-US" b="1" dirty="0" smtClean="0">
                <a:solidFill>
                  <a:schemeClr val="bg1"/>
                </a:solidFill>
              </a:rPr>
              <a:t>Be persistent: He is listening! (5-10)</a:t>
            </a:r>
          </a:p>
          <a:p>
            <a:pPr marL="514350" lvl="0" indent="-514350">
              <a:buFont typeface="+mj-lt"/>
              <a:buAutoNum type="arabicPeriod"/>
            </a:pPr>
            <a:endParaRPr lang="en-US" b="1" dirty="0" smtClean="0">
              <a:solidFill>
                <a:schemeClr val="bg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i="1" dirty="0" smtClean="0">
                <a:solidFill>
                  <a:schemeClr val="bg1"/>
                </a:solidFill>
              </a:rPr>
              <a:t>Pray to Your Father (Luke 11:1-13)</a:t>
            </a:r>
            <a:endParaRPr lang="en-US" sz="3000" i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496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583</Words>
  <Application>Microsoft Macintosh PowerPoint</Application>
  <PresentationFormat>On-screen Show (16:10)</PresentationFormat>
  <Paragraphs>55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PowerPoint Presentation</vt:lpstr>
      <vt:lpstr>Pray to Your Father (Luke 11:1-13)</vt:lpstr>
      <vt:lpstr>Pray to Your Father (Luke 11:1-13)</vt:lpstr>
      <vt:lpstr>Pray to Your Father (Luke 11:1-13)</vt:lpstr>
      <vt:lpstr>Pray to Your Father (Luke 11:1-13)</vt:lpstr>
      <vt:lpstr>Pray to Your Father (Luke 11:1-13)</vt:lpstr>
      <vt:lpstr>Pray to Your Father (Luke 11:1-13)</vt:lpstr>
      <vt:lpstr>Pray to Your Father (Luke 11:1-13)</vt:lpstr>
      <vt:lpstr>Pray to Your Father (Luke 11:1-13)</vt:lpstr>
      <vt:lpstr>Pray to Your Father (Luke 11:1-13)</vt:lpstr>
      <vt:lpstr>PowerPoint Presentation</vt:lpstr>
      <vt:lpstr>Living It Out: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Joseph Haverlock</dc:creator>
  <cp:lastModifiedBy>Mike Moses</cp:lastModifiedBy>
  <cp:revision>37</cp:revision>
  <dcterms:created xsi:type="dcterms:W3CDTF">2015-07-15T17:11:46Z</dcterms:created>
  <dcterms:modified xsi:type="dcterms:W3CDTF">2019-03-08T19:42:54Z</dcterms:modified>
</cp:coreProperties>
</file>